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42" r:id="rId3"/>
    <p:sldId id="1043" r:id="rId4"/>
    <p:sldId id="1044" r:id="rId5"/>
    <p:sldId id="1049" r:id="rId6"/>
    <p:sldId id="1050" r:id="rId7"/>
    <p:sldId id="1052" r:id="rId8"/>
    <p:sldId id="1053" r:id="rId9"/>
    <p:sldId id="1054" r:id="rId10"/>
    <p:sldId id="1009" r:id="rId11"/>
    <p:sldId id="1017" r:id="rId12"/>
    <p:sldId id="1028" r:id="rId13"/>
    <p:sldId id="1018" r:id="rId14"/>
    <p:sldId id="1015" r:id="rId15"/>
    <p:sldId id="1030" r:id="rId16"/>
    <p:sldId id="1031" r:id="rId17"/>
    <p:sldId id="1032" r:id="rId18"/>
    <p:sldId id="1033" r:id="rId19"/>
    <p:sldId id="1055" r:id="rId20"/>
    <p:sldId id="1021" r:id="rId21"/>
    <p:sldId id="1040" r:id="rId22"/>
    <p:sldId id="1016" r:id="rId23"/>
    <p:sldId id="1023" r:id="rId24"/>
    <p:sldId id="1035" r:id="rId25"/>
    <p:sldId id="1038" r:id="rId26"/>
    <p:sldId id="103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5FA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Do you often play with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dolls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？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选出所听句子中包含的单词或短语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reading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riding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read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5118"/>
            <a:ext cx="10558888" cy="78230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DB5AEA8A-AC65-FD59-C477-963DC86D2140}"/>
              </a:ext>
            </a:extLst>
          </p:cNvPr>
          <p:cNvSpPr txBox="1"/>
          <p:nvPr/>
        </p:nvSpPr>
        <p:spPr>
          <a:xfrm>
            <a:off x="594462" y="4419528"/>
            <a:ext cx="7462544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riding bikes in the park at the weekend.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30BB58-83BD-9BBC-386F-1C7B261A22E3}"/>
              </a:ext>
            </a:extLst>
          </p:cNvPr>
          <p:cNvSpPr txBox="1"/>
          <p:nvPr/>
        </p:nvSpPr>
        <p:spPr>
          <a:xfrm>
            <a:off x="973846" y="2669193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take photos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taking photos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took photos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1FE8D87-B43F-C0B1-224E-AD536D8C532D}"/>
              </a:ext>
            </a:extLst>
          </p:cNvPr>
          <p:cNvSpPr txBox="1"/>
          <p:nvPr/>
        </p:nvSpPr>
        <p:spPr>
          <a:xfrm>
            <a:off x="632626" y="2896569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take photos of my sister.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6824BBE-8B79-95D3-F6C9-AD9A49392495}"/>
              </a:ext>
            </a:extLst>
          </p:cNvPr>
          <p:cNvSpPr txBox="1"/>
          <p:nvPr/>
        </p:nvSpPr>
        <p:spPr>
          <a:xfrm>
            <a:off x="954590" y="1106044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 txBox="1">
            <a:spLocks/>
          </p:cNvSpPr>
          <p:nvPr/>
        </p:nvSpPr>
        <p:spPr bwMode="auto">
          <a:xfrm>
            <a:off x="360854" y="3538520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stopped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story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3409D2A-5B98-9EA6-5B5E-E9439C72914F}"/>
              </a:ext>
            </a:extLst>
          </p:cNvPr>
          <p:cNvSpPr txBox="1"/>
          <p:nvPr/>
        </p:nvSpPr>
        <p:spPr>
          <a:xfrm>
            <a:off x="954590" y="3663836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B7BB7CD-76E8-03D0-5C03-13CF018EDE54}"/>
              </a:ext>
            </a:extLst>
          </p:cNvPr>
          <p:cNvSpPr txBox="1"/>
          <p:nvPr/>
        </p:nvSpPr>
        <p:spPr>
          <a:xfrm>
            <a:off x="578202" y="5439448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shouted loudly.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really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room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631551D-7960-F290-05F4-7413B9674F43}"/>
              </a:ext>
            </a:extLst>
          </p:cNvPr>
          <p:cNvSpPr txBox="1"/>
          <p:nvPr/>
        </p:nvSpPr>
        <p:spPr>
          <a:xfrm>
            <a:off x="575270" y="2737945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Do you often clean your room?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FDE1578-76DF-0705-883B-6498DCC2C538}"/>
              </a:ext>
            </a:extLst>
          </p:cNvPr>
          <p:cNvSpPr txBox="1"/>
          <p:nvPr/>
        </p:nvSpPr>
        <p:spPr>
          <a:xfrm>
            <a:off x="973385" y="949738"/>
            <a:ext cx="4413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3375515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also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often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ago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9D81DD0-47DB-5528-47D6-904687DB064D}"/>
              </a:ext>
            </a:extLst>
          </p:cNvPr>
          <p:cNvSpPr txBox="1"/>
          <p:nvPr/>
        </p:nvSpPr>
        <p:spPr>
          <a:xfrm>
            <a:off x="955743" y="3486361"/>
            <a:ext cx="4589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326D5D7-8D52-312B-75AE-5F963D1F6BBF}"/>
              </a:ext>
            </a:extLst>
          </p:cNvPr>
          <p:cNvSpPr txBox="1"/>
          <p:nvPr/>
        </p:nvSpPr>
        <p:spPr>
          <a:xfrm>
            <a:off x="575270" y="5286273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took it long ago.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9994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读句子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根据句意选择正确的一项。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stop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long ago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camera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not really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clean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show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something neat and free of dirt, like wiping a messy desk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finish doing something, like stopping a game when the bell rings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7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7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1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spc="-1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time many years in the past, like when your grandparents were children</a:t>
            </a:r>
            <a:r>
              <a:rPr lang="en-US" altLang="zh-CN" sz="27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let others see something, like showing your drawings to friends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04975" marR="0" lvl="0" indent="-1704975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machine that takes photos, like the one in your phone or an old box</a:t>
            </a:r>
            <a:r>
              <a:rPr kumimoji="0" lang="en-US" altLang="zh-CN" sz="2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9E50501-5CD4-F51E-BD02-7DED9C74434B}"/>
              </a:ext>
            </a:extLst>
          </p:cNvPr>
          <p:cNvSpPr/>
          <p:nvPr/>
        </p:nvSpPr>
        <p:spPr bwMode="auto">
          <a:xfrm>
            <a:off x="1198662" y="1640743"/>
            <a:ext cx="9793088" cy="52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C6BD12B-04E9-A6E4-A9BA-79577450EC1A}"/>
              </a:ext>
            </a:extLst>
          </p:cNvPr>
          <p:cNvSpPr txBox="1"/>
          <p:nvPr/>
        </p:nvSpPr>
        <p:spPr>
          <a:xfrm>
            <a:off x="947470" y="2243091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effectLst/>
              </a:rPr>
              <a:t>E</a:t>
            </a:r>
            <a:endParaRPr lang="zh-CN" altLang="en-US" sz="27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E982D04-995D-3458-C343-BA04F19FAA8C}"/>
              </a:ext>
            </a:extLst>
          </p:cNvPr>
          <p:cNvSpPr txBox="1"/>
          <p:nvPr/>
        </p:nvSpPr>
        <p:spPr>
          <a:xfrm>
            <a:off x="929886" y="2869004"/>
            <a:ext cx="431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effectLst/>
              </a:rPr>
              <a:t>A</a:t>
            </a:r>
            <a:endParaRPr lang="zh-CN" altLang="en-US" sz="270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43EC8A3-1B50-CA14-03C9-2185B9E48987}"/>
              </a:ext>
            </a:extLst>
          </p:cNvPr>
          <p:cNvSpPr txBox="1"/>
          <p:nvPr/>
        </p:nvSpPr>
        <p:spPr>
          <a:xfrm>
            <a:off x="953981" y="3495260"/>
            <a:ext cx="431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effectLst/>
              </a:rPr>
              <a:t>B</a:t>
            </a:r>
            <a:endParaRPr lang="zh-CN" altLang="en-US" sz="270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9F0D49E-9E09-2B72-3413-06A84047CA48}"/>
              </a:ext>
            </a:extLst>
          </p:cNvPr>
          <p:cNvSpPr txBox="1"/>
          <p:nvPr/>
        </p:nvSpPr>
        <p:spPr>
          <a:xfrm>
            <a:off x="960900" y="4113787"/>
            <a:ext cx="431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effectLst/>
              </a:rPr>
              <a:t>F</a:t>
            </a:r>
            <a:endParaRPr lang="zh-CN" altLang="en-US" sz="270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E3D5EFC-4D4F-1F8F-9B12-232D3413179A}"/>
              </a:ext>
            </a:extLst>
          </p:cNvPr>
          <p:cNvSpPr txBox="1"/>
          <p:nvPr/>
        </p:nvSpPr>
        <p:spPr>
          <a:xfrm>
            <a:off x="945596" y="4736372"/>
            <a:ext cx="431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effectLst/>
              </a:rPr>
              <a:t>C</a:t>
            </a:r>
            <a:endParaRPr lang="zh-CN" altLang="en-US" sz="2700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66371"/>
            <a:ext cx="11485848" cy="3892861"/>
          </a:xfrm>
        </p:spPr>
        <p:txBody>
          <a:bodyPr/>
          <a:lstStyle/>
          <a:p>
            <a:pPr hangingPunct="0">
              <a:tabLst>
                <a:tab pos="4230688" algn="l"/>
                <a:tab pos="72628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72628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likes taking photos?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72628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Long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My grandpa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It’s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  <a:tab pos="7262813" algn="l"/>
              </a:tabLst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  <a:tab pos="7262813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</a:t>
            </a:r>
            <a:r>
              <a:rPr kumimoji="0" lang="zh-CN" altLang="zh-CN" sz="2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dolls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  <a:tab pos="7262813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	B. plays	C. playing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908720"/>
            <a:ext cx="7222905" cy="767588"/>
          </a:xfrm>
          <a:prstGeom prst="rect">
            <a:avLst/>
          </a:prstGeom>
        </p:spPr>
      </p:pic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1E8C45-09CF-E7FA-CB76-42515EF687C9}"/>
              </a:ext>
            </a:extLst>
          </p:cNvPr>
          <p:cNvSpPr txBox="1">
            <a:spLocks/>
          </p:cNvSpPr>
          <p:nvPr/>
        </p:nvSpPr>
        <p:spPr bwMode="auto">
          <a:xfrm>
            <a:off x="586022" y="3690656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，对人提问，只有选项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3BF940D-DF6D-6D28-0E03-F0012AAE142D}"/>
              </a:ext>
            </a:extLst>
          </p:cNvPr>
          <p:cNvSpPr txBox="1"/>
          <p:nvPr/>
        </p:nvSpPr>
        <p:spPr>
          <a:xfrm>
            <a:off x="973846" y="2507649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40CDFBB-06C7-AB38-F11C-AA0FB437C44D}"/>
              </a:ext>
            </a:extLst>
          </p:cNvPr>
          <p:cNvSpPr txBox="1"/>
          <p:nvPr/>
        </p:nvSpPr>
        <p:spPr>
          <a:xfrm>
            <a:off x="973846" y="4443815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BC099583-EDE5-5980-EBE4-812A6E902277}"/>
              </a:ext>
            </a:extLst>
          </p:cNvPr>
          <p:cNvSpPr txBox="1">
            <a:spLocks/>
          </p:cNvSpPr>
          <p:nvPr/>
        </p:nvSpPr>
        <p:spPr bwMode="auto">
          <a:xfrm>
            <a:off x="586022" y="5621737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现在进行时结构为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clean his room yesterday?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8807A54-8CAC-4353-97A1-D28F7B0AA445}"/>
              </a:ext>
            </a:extLst>
          </p:cNvPr>
          <p:cNvSpPr txBox="1"/>
          <p:nvPr/>
        </p:nvSpPr>
        <p:spPr>
          <a:xfrm>
            <a:off x="965054" y="1251176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E1F31449-4506-6081-814F-D10A119AF944}"/>
              </a:ext>
            </a:extLst>
          </p:cNvPr>
          <p:cNvSpPr txBox="1">
            <a:spLocks/>
          </p:cNvSpPr>
          <p:nvPr/>
        </p:nvSpPr>
        <p:spPr bwMode="auto">
          <a:xfrm>
            <a:off x="586022" y="3655575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可知，此题时态是过去时，排除选项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。答语是肯定回答，排除选项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take photos?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I’d love to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I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62A63034-63A1-F03D-1F2D-5FF3854B1E1C}"/>
              </a:ext>
            </a:extLst>
          </p:cNvPr>
          <p:cNvSpPr txBox="1">
            <a:spLocks/>
          </p:cNvSpPr>
          <p:nvPr/>
        </p:nvSpPr>
        <p:spPr bwMode="auto">
          <a:xfrm>
            <a:off x="586022" y="36748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 you want to do sth?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你想要做某事吗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，肯定回答为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I’d love to”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263811-570F-EE04-35C8-BC44F210F8C0}"/>
              </a:ext>
            </a:extLst>
          </p:cNvPr>
          <p:cNvSpPr txBox="1"/>
          <p:nvPr/>
        </p:nvSpPr>
        <p:spPr>
          <a:xfrm>
            <a:off x="965054" y="1254635"/>
            <a:ext cx="521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marL="1793875" indent="-1793875" hangingPunct="0">
              <a:tabLst>
                <a:tab pos="42179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Zhong Nanshan often teaches us how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clean the room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watch films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keep healthy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40095D8-598E-DBC7-9950-5572CDFF7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758703"/>
            <a:ext cx="2388085" cy="354063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2CFCD2A6-6FD4-1272-0B26-51B7C5DCC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022" y="4113588"/>
            <a:ext cx="112435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ct val="100000"/>
              </a:lnSpc>
              <a:spcBef>
                <a:spcPct val="0"/>
              </a:spcBef>
              <a:tabLst/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钟南山是医生，应该经常教人们如何保持健康，故选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B0AEE5-49AE-1559-0D81-2FCEE6CD2E24}"/>
              </a:ext>
            </a:extLst>
          </p:cNvPr>
          <p:cNvSpPr txBox="1"/>
          <p:nvPr/>
        </p:nvSpPr>
        <p:spPr>
          <a:xfrm>
            <a:off x="972174" y="1671770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选出与下列句子或对话相符的图片。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                    B.                      C.                       D.                       E.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playing with the toy bear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has got a good camera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60.jpg" descr="id:2147494242;FounderCES">
            <a:extLst>
              <a:ext uri="{FF2B5EF4-FFF2-40B4-BE49-F238E27FC236}">
                <a16:creationId xmlns:a16="http://schemas.microsoft.com/office/drawing/2014/main" id="{E0DE2DF5-A995-FA5F-5C57-9C6CE68CF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14" y="1792689"/>
            <a:ext cx="1695088" cy="1229200"/>
          </a:xfrm>
          <a:prstGeom prst="rect">
            <a:avLst/>
          </a:prstGeom>
        </p:spPr>
      </p:pic>
      <p:pic>
        <p:nvPicPr>
          <p:cNvPr id="4" name="ef109.jpg" descr="id:2147494249;FounderCES">
            <a:extLst>
              <a:ext uri="{FF2B5EF4-FFF2-40B4-BE49-F238E27FC236}">
                <a16:creationId xmlns:a16="http://schemas.microsoft.com/office/drawing/2014/main" id="{5D217DCC-C6CE-06B0-D2D0-1957F61F6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1106" y="1895085"/>
            <a:ext cx="1310026" cy="1024409"/>
          </a:xfrm>
          <a:prstGeom prst="rect">
            <a:avLst/>
          </a:prstGeom>
        </p:spPr>
      </p:pic>
      <p:pic>
        <p:nvPicPr>
          <p:cNvPr id="5" name="ef110.jpg" descr="id:2147494256;FounderCES">
            <a:extLst>
              <a:ext uri="{FF2B5EF4-FFF2-40B4-BE49-F238E27FC236}">
                <a16:creationId xmlns:a16="http://schemas.microsoft.com/office/drawing/2014/main" id="{F12051FA-A152-4BEF-0D19-7CB960A3C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02" y="1792690"/>
            <a:ext cx="1221027" cy="1229200"/>
          </a:xfrm>
          <a:prstGeom prst="rect">
            <a:avLst/>
          </a:prstGeom>
        </p:spPr>
      </p:pic>
      <p:pic>
        <p:nvPicPr>
          <p:cNvPr id="6" name="ef111.jpg" descr="id:2147494263;FounderCES">
            <a:extLst>
              <a:ext uri="{FF2B5EF4-FFF2-40B4-BE49-F238E27FC236}">
                <a16:creationId xmlns:a16="http://schemas.microsoft.com/office/drawing/2014/main" id="{4E7FF9C0-B364-4FB7-C9D5-4457C3870C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1430" y="1824519"/>
            <a:ext cx="1059828" cy="1229201"/>
          </a:xfrm>
          <a:prstGeom prst="rect">
            <a:avLst/>
          </a:prstGeom>
        </p:spPr>
      </p:pic>
      <p:pic>
        <p:nvPicPr>
          <p:cNvPr id="7" name="ef112.jpg" descr="id:2147494270;FounderCES">
            <a:extLst>
              <a:ext uri="{FF2B5EF4-FFF2-40B4-BE49-F238E27FC236}">
                <a16:creationId xmlns:a16="http://schemas.microsoft.com/office/drawing/2014/main" id="{00FBA227-2D73-F39C-C543-CB8550B855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7654" y="1895085"/>
            <a:ext cx="1582857" cy="11302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084DABE-648D-807D-B663-74632321808B}"/>
              </a:ext>
            </a:extLst>
          </p:cNvPr>
          <p:cNvSpPr txBox="1"/>
          <p:nvPr/>
        </p:nvSpPr>
        <p:spPr>
          <a:xfrm>
            <a:off x="973846" y="3436818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D053C8E8-5A08-D15B-D4D1-8946FD0E0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022" y="4087754"/>
            <a:ext cx="112435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ct val="100000"/>
              </a:lnSpc>
              <a:spcBef>
                <a:spcPct val="0"/>
              </a:spcBef>
              <a:tabLst/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这个小女孩在玩玩具熊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4CBE497-28AB-4B22-45C8-5A642CFDC57E}"/>
              </a:ext>
            </a:extLst>
          </p:cNvPr>
          <p:cNvSpPr txBox="1"/>
          <p:nvPr/>
        </p:nvSpPr>
        <p:spPr>
          <a:xfrm>
            <a:off x="973846" y="4722169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A1E75D41-ADA6-1225-124D-F2A8599A9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022" y="5338266"/>
            <a:ext cx="112606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ct val="100000"/>
              </a:lnSpc>
              <a:spcBef>
                <a:spcPct val="0"/>
              </a:spcBef>
              <a:tabLst/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大明有一个好的照相机</a:t>
            </a:r>
            <a:r>
              <a:rPr lang="zh-CN" altLang="en-US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8F850-CA45-5145-649F-1259E9883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1FF0B8B-4660-941B-69CF-9895732C5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09225"/>
            <a:ext cx="11485848" cy="4534831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                    B.                      C.                       D.                       E.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play computer games? 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endParaRPr lang="en-US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at the weekend? 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read books at home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endParaRPr lang="en-US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hobby is watching TV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j60.jpg" descr="id:2147494242;FounderCES">
            <a:extLst>
              <a:ext uri="{FF2B5EF4-FFF2-40B4-BE49-F238E27FC236}">
                <a16:creationId xmlns:a16="http://schemas.microsoft.com/office/drawing/2014/main" id="{4BE78570-3D47-8529-9F2C-079D9B9E1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14" y="1196752"/>
            <a:ext cx="1695088" cy="1229200"/>
          </a:xfrm>
          <a:prstGeom prst="rect">
            <a:avLst/>
          </a:prstGeom>
        </p:spPr>
      </p:pic>
      <p:pic>
        <p:nvPicPr>
          <p:cNvPr id="4" name="ef109.jpg" descr="id:2147494249;FounderCES">
            <a:extLst>
              <a:ext uri="{FF2B5EF4-FFF2-40B4-BE49-F238E27FC236}">
                <a16:creationId xmlns:a16="http://schemas.microsoft.com/office/drawing/2014/main" id="{029E26A4-4941-EFF0-D61B-7554E8274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1106" y="1299148"/>
            <a:ext cx="1310026" cy="1024409"/>
          </a:xfrm>
          <a:prstGeom prst="rect">
            <a:avLst/>
          </a:prstGeom>
        </p:spPr>
      </p:pic>
      <p:pic>
        <p:nvPicPr>
          <p:cNvPr id="5" name="ef110.jpg" descr="id:2147494256;FounderCES">
            <a:extLst>
              <a:ext uri="{FF2B5EF4-FFF2-40B4-BE49-F238E27FC236}">
                <a16:creationId xmlns:a16="http://schemas.microsoft.com/office/drawing/2014/main" id="{94D7EA2E-579F-13ED-62DE-FBB299D46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002" y="1196753"/>
            <a:ext cx="1221027" cy="1229200"/>
          </a:xfrm>
          <a:prstGeom prst="rect">
            <a:avLst/>
          </a:prstGeom>
        </p:spPr>
      </p:pic>
      <p:pic>
        <p:nvPicPr>
          <p:cNvPr id="6" name="ef111.jpg" descr="id:2147494263;FounderCES">
            <a:extLst>
              <a:ext uri="{FF2B5EF4-FFF2-40B4-BE49-F238E27FC236}">
                <a16:creationId xmlns:a16="http://schemas.microsoft.com/office/drawing/2014/main" id="{6C5F1188-35A6-3DB6-97D8-FC670AB12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1430" y="1228582"/>
            <a:ext cx="1059828" cy="1229201"/>
          </a:xfrm>
          <a:prstGeom prst="rect">
            <a:avLst/>
          </a:prstGeom>
        </p:spPr>
      </p:pic>
      <p:pic>
        <p:nvPicPr>
          <p:cNvPr id="7" name="ef112.jpg" descr="id:2147494270;FounderCES">
            <a:extLst>
              <a:ext uri="{FF2B5EF4-FFF2-40B4-BE49-F238E27FC236}">
                <a16:creationId xmlns:a16="http://schemas.microsoft.com/office/drawing/2014/main" id="{91B3A7DE-857B-0795-1CDE-C6D6FABAB6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7654" y="1299148"/>
            <a:ext cx="1582857" cy="113025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9D76297-8554-01C8-17E8-A3780C2766AA}"/>
              </a:ext>
            </a:extLst>
          </p:cNvPr>
          <p:cNvSpPr txBox="1"/>
          <p:nvPr/>
        </p:nvSpPr>
        <p:spPr>
          <a:xfrm>
            <a:off x="982638" y="2787457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82608CC-1A68-EB14-71C7-4762647B046F}"/>
              </a:ext>
            </a:extLst>
          </p:cNvPr>
          <p:cNvSpPr txBox="1"/>
          <p:nvPr/>
        </p:nvSpPr>
        <p:spPr>
          <a:xfrm>
            <a:off x="576878" y="3337053"/>
            <a:ext cx="112789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你经常玩电脑游戏吗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不，我不经常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829C021-22CE-5666-D64C-1A61E527F760}"/>
              </a:ext>
            </a:extLst>
          </p:cNvPr>
          <p:cNvSpPr txBox="1"/>
          <p:nvPr/>
        </p:nvSpPr>
        <p:spPr>
          <a:xfrm>
            <a:off x="576878" y="4617986"/>
            <a:ext cx="1099093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你在周末做什么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我经常在家读书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D3D2315-A766-45DD-E1E3-3A4F7206E167}"/>
              </a:ext>
            </a:extLst>
          </p:cNvPr>
          <p:cNvSpPr txBox="1"/>
          <p:nvPr/>
        </p:nvSpPr>
        <p:spPr>
          <a:xfrm>
            <a:off x="576878" y="5875618"/>
            <a:ext cx="9334752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我的爱好是看电视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B303DC9-DC0E-4A72-D86B-80E672E1B73D}"/>
              </a:ext>
            </a:extLst>
          </p:cNvPr>
          <p:cNvSpPr txBox="1"/>
          <p:nvPr/>
        </p:nvSpPr>
        <p:spPr>
          <a:xfrm>
            <a:off x="956262" y="4083378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CA62302-ABDB-1E10-14B0-AB3D9E9D7E86}"/>
              </a:ext>
            </a:extLst>
          </p:cNvPr>
          <p:cNvSpPr txBox="1"/>
          <p:nvPr/>
        </p:nvSpPr>
        <p:spPr>
          <a:xfrm>
            <a:off x="992160" y="5365418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58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AF377778-A0A0-C98A-318D-6EE98BBE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30" y="1515600"/>
            <a:ext cx="11499416" cy="527632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FABCA846-2E7C-E21F-C429-7DB023990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913322"/>
              </p:ext>
            </p:extLst>
          </p:nvPr>
        </p:nvGraphicFramePr>
        <p:xfrm>
          <a:off x="356430" y="2028800"/>
          <a:ext cx="11499416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59977">
                  <a:extLst>
                    <a:ext uri="{9D8B030D-6E8A-4147-A177-3AD203B41FA5}">
                      <a16:colId xmlns:a16="http://schemas.microsoft.com/office/drawing/2014/main" val="1879022992"/>
                    </a:ext>
                  </a:extLst>
                </a:gridCol>
                <a:gridCol w="11039439">
                  <a:extLst>
                    <a:ext uri="{9D8B030D-6E8A-4147-A177-3AD203B41FA5}">
                      <a16:colId xmlns:a16="http://schemas.microsoft.com/office/drawing/2014/main" val="24867154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一般疑问句通常读升调。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want to see my photos?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often play with dolls?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like reading books now?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often clean your room?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11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6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7443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给下列问句选择正确的答语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see my photos?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 show you the map of China</a:t>
            </a:r>
          </a:p>
          <a:p>
            <a:pPr indent="1793875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7633662" y="1618267"/>
            <a:ext cx="4294192" cy="324217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he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it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it long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Not very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70E02F6-7B7E-1840-48F8-902F7D8A6890}"/>
              </a:ext>
            </a:extLst>
          </p:cNvPr>
          <p:cNvSpPr txBox="1"/>
          <p:nvPr/>
        </p:nvSpPr>
        <p:spPr>
          <a:xfrm>
            <a:off x="965054" y="1807946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8331557F-B649-B9BD-562D-5AE6504AB778}"/>
              </a:ext>
            </a:extLst>
          </p:cNvPr>
          <p:cNvSpPr txBox="1">
            <a:spLocks/>
          </p:cNvSpPr>
          <p:nvPr/>
        </p:nvSpPr>
        <p:spPr bwMode="auto">
          <a:xfrm>
            <a:off x="550590" y="2331166"/>
            <a:ext cx="691276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322047A-6A11-625C-953B-E19347560916}"/>
              </a:ext>
            </a:extLst>
          </p:cNvPr>
          <p:cNvSpPr txBox="1"/>
          <p:nvPr/>
        </p:nvSpPr>
        <p:spPr>
          <a:xfrm>
            <a:off x="965054" y="3733935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05835D2-55C3-8865-A9E0-032CD0DBD527}"/>
              </a:ext>
            </a:extLst>
          </p:cNvPr>
          <p:cNvSpPr txBox="1"/>
          <p:nvPr/>
        </p:nvSpPr>
        <p:spPr>
          <a:xfrm>
            <a:off x="550590" y="4932394"/>
            <a:ext cx="11134952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开头的一般疑问句，否定回答是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he didn’t.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8F4B7F-52CB-49CB-A1F9-8AC7C1497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88500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took it?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ride your bike?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it fly?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220CBC1-DFA3-51E9-5130-DECD4EE3CA19}"/>
              </a:ext>
            </a:extLst>
          </p:cNvPr>
          <p:cNvSpPr txBox="1"/>
          <p:nvPr/>
        </p:nvSpPr>
        <p:spPr>
          <a:xfrm>
            <a:off x="631390" y="1478336"/>
            <a:ext cx="6093068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询问是谁，故选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C72BE5-537F-CAA1-0779-D2C49B8B622F}"/>
              </a:ext>
            </a:extLst>
          </p:cNvPr>
          <p:cNvSpPr txBox="1"/>
          <p:nvPr/>
        </p:nvSpPr>
        <p:spPr>
          <a:xfrm>
            <a:off x="631390" y="2784497"/>
            <a:ext cx="6399920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你经常骑车吗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，提问频率，故选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4BDD6C7-E46F-96AD-68B5-D8D0E4D65568}"/>
              </a:ext>
            </a:extLst>
          </p:cNvPr>
          <p:cNvSpPr txBox="1"/>
          <p:nvPr/>
        </p:nvSpPr>
        <p:spPr>
          <a:xfrm>
            <a:off x="631390" y="4657506"/>
            <a:ext cx="10576384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it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can.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4FC35182-5EC2-234E-AF68-B2DDB9BB0AE8}"/>
              </a:ext>
            </a:extLst>
          </p:cNvPr>
          <p:cNvSpPr txBox="1"/>
          <p:nvPr/>
        </p:nvSpPr>
        <p:spPr>
          <a:xfrm>
            <a:off x="954590" y="948438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D048BC1-A7CE-7826-2D32-84050844B7F0}"/>
              </a:ext>
            </a:extLst>
          </p:cNvPr>
          <p:cNvSpPr txBox="1"/>
          <p:nvPr/>
        </p:nvSpPr>
        <p:spPr>
          <a:xfrm>
            <a:off x="972174" y="2236569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CBDF11E-152F-089F-ABF8-B12C0505C1BD}"/>
              </a:ext>
            </a:extLst>
          </p:cNvPr>
          <p:cNvSpPr txBox="1"/>
          <p:nvPr/>
        </p:nvSpPr>
        <p:spPr>
          <a:xfrm>
            <a:off x="989758" y="4151239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6554856-C9EE-B5BE-0972-EC30490B2981}"/>
              </a:ext>
            </a:extLst>
          </p:cNvPr>
          <p:cNvSpPr txBox="1">
            <a:spLocks/>
          </p:cNvSpPr>
          <p:nvPr/>
        </p:nvSpPr>
        <p:spPr bwMode="auto">
          <a:xfrm>
            <a:off x="7383618" y="948438"/>
            <a:ext cx="4616244" cy="337719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he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55154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it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it long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Not very often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95192"/>
            <a:ext cx="11485848" cy="518116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George is a little monkey. He lives in a forest. He likes jumping and climbing trees. He is happy every day. But he has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shortcoming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is too curious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好奇的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an old man goes by the forest. He carries a lot of straw hats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George sees the man, and the man sees George too. The man says to himself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“What a lovely 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catch him. I will take him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7462544" cy="61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1488"/>
            <a:ext cx="11485848" cy="5181162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sits down and thinks 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仔细考虑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George sees and also sits down. The man has an idea. He puts a hat on his head, and puts other hats on the ground. Then he pretends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George is curious and looks at the hats. “I will be nice if I put a hat on my head,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George thinks. Then he climbs down from the tree,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picks 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hat and puts it on. The hat is too big, and covers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盖住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George’s eyes. George can’t see. And the man gets up at once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catches him quickly. Poor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可怜的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George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an old man goes by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 George is caught because he is too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puts a hat on and pretends to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507201B-C4A8-6674-8AF0-446ED2D22257}"/>
              </a:ext>
            </a:extLst>
          </p:cNvPr>
          <p:cNvSpPr txBox="1"/>
          <p:nvPr/>
        </p:nvSpPr>
        <p:spPr>
          <a:xfrm>
            <a:off x="973846" y="1729051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13D9BE9-DB8A-BEDB-FC38-B250EF7EC5FC}"/>
              </a:ext>
            </a:extLst>
          </p:cNvPr>
          <p:cNvSpPr txBox="1"/>
          <p:nvPr/>
        </p:nvSpPr>
        <p:spPr>
          <a:xfrm>
            <a:off x="992895" y="3020481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F377976-5CA7-E76E-CDC1-EEC114692E28}"/>
              </a:ext>
            </a:extLst>
          </p:cNvPr>
          <p:cNvSpPr txBox="1"/>
          <p:nvPr/>
        </p:nvSpPr>
        <p:spPr>
          <a:xfrm>
            <a:off x="973846" y="4295440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08D5255C-734E-CDAD-B156-DCC720AA8F01}"/>
              </a:ext>
            </a:extLst>
          </p:cNvPr>
          <p:cNvSpPr txBox="1">
            <a:spLocks/>
          </p:cNvSpPr>
          <p:nvPr/>
        </p:nvSpPr>
        <p:spPr bwMode="auto">
          <a:xfrm>
            <a:off x="586022" y="2263322"/>
            <a:ext cx="11243537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根据文章第二段第一句可知，本句与文章一致，故填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4C4EB67F-ACFA-9DCC-7880-A66D764B11A7}"/>
              </a:ext>
            </a:extLst>
          </p:cNvPr>
          <p:cNvSpPr txBox="1">
            <a:spLocks/>
          </p:cNvSpPr>
          <p:nvPr/>
        </p:nvSpPr>
        <p:spPr bwMode="auto">
          <a:xfrm>
            <a:off x="586022" y="3540210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根据文章内容可知，乔治是因为太好奇，拾起帽子后被捉住了，故填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>
            <a:extLst>
              <a:ext uri="{FF2B5EF4-FFF2-40B4-BE49-F238E27FC236}">
                <a16:creationId xmlns:a16="http://schemas.microsoft.com/office/drawing/2014/main" id="{48B0AB29-074D-B8EF-8CEB-5A244E84F92A}"/>
              </a:ext>
            </a:extLst>
          </p:cNvPr>
          <p:cNvSpPr txBox="1">
            <a:spLocks/>
          </p:cNvSpPr>
          <p:nvPr/>
        </p:nvSpPr>
        <p:spPr bwMode="auto">
          <a:xfrm>
            <a:off x="586022" y="48258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根据文章第三段内容可知，本句与文章一致，故填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George?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meaning of the underlined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画线的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 “shortcoming”?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DB60B61-C250-8C4C-0E84-593BFB9703C2}"/>
              </a:ext>
            </a:extLst>
          </p:cNvPr>
          <p:cNvSpPr txBox="1"/>
          <p:nvPr/>
        </p:nvSpPr>
        <p:spPr>
          <a:xfrm>
            <a:off x="417038" y="2222563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He is a little monkey.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FDEEAB8-9F2B-A200-3CE8-8F456576A27C}"/>
              </a:ext>
            </a:extLst>
          </p:cNvPr>
          <p:cNvSpPr txBox="1"/>
          <p:nvPr/>
        </p:nvSpPr>
        <p:spPr>
          <a:xfrm>
            <a:off x="417038" y="4155787"/>
            <a:ext cx="11416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缺点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2A73ADA-BAFC-CC95-B72D-E4A0E571259C}"/>
              </a:ext>
            </a:extLst>
          </p:cNvPr>
          <p:cNvSpPr txBox="1"/>
          <p:nvPr/>
        </p:nvSpPr>
        <p:spPr>
          <a:xfrm>
            <a:off x="360854" y="2772159"/>
            <a:ext cx="919073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“George is a little monkey.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可知，乔治是只猴子。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4DE5B1D-AA9C-63DC-3177-D0EA5B2ACD19}"/>
              </a:ext>
            </a:extLst>
          </p:cNvPr>
          <p:cNvSpPr txBox="1"/>
          <p:nvPr/>
        </p:nvSpPr>
        <p:spPr>
          <a:xfrm>
            <a:off x="360853" y="4646688"/>
            <a:ext cx="11485847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is too curious”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可知，他太好奇，联系上下文可知，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shortcoming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缺点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man want to do?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meaning of the underlined phrase “picks up”?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4C27592-6BA3-BB54-B3D5-AB36BAC70FC9}"/>
              </a:ext>
            </a:extLst>
          </p:cNvPr>
          <p:cNvSpPr txBox="1"/>
          <p:nvPr/>
        </p:nvSpPr>
        <p:spPr>
          <a:xfrm>
            <a:off x="360853" y="2286336"/>
            <a:ext cx="11468705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will catch him.I will take him home.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可知，男人想抓住猴子并带他回家。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CFC1E46-BBDB-194E-950A-1EE3DCE62026}"/>
              </a:ext>
            </a:extLst>
          </p:cNvPr>
          <p:cNvSpPr txBox="1"/>
          <p:nvPr/>
        </p:nvSpPr>
        <p:spPr>
          <a:xfrm>
            <a:off x="360852" y="4808288"/>
            <a:ext cx="10774913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“picks up a hat and puts it on”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可知，他拾起帽子戴上了。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2F38B16-761D-189F-E2DD-F396DA3824EF}"/>
              </a:ext>
            </a:extLst>
          </p:cNvPr>
          <p:cNvSpPr txBox="1"/>
          <p:nvPr/>
        </p:nvSpPr>
        <p:spPr>
          <a:xfrm>
            <a:off x="404812" y="1569387"/>
            <a:ext cx="8182626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catch George and take it home.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1094CB7-DF0B-C57A-3028-127EA1422F0F}"/>
              </a:ext>
            </a:extLst>
          </p:cNvPr>
          <p:cNvSpPr txBox="1"/>
          <p:nvPr/>
        </p:nvSpPr>
        <p:spPr>
          <a:xfrm>
            <a:off x="404812" y="4287182"/>
            <a:ext cx="10818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拾起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3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49E67CF-A741-E33F-F22C-43D33FB54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15957"/>
              </p:ext>
            </p:extLst>
          </p:nvPr>
        </p:nvGraphicFramePr>
        <p:xfrm>
          <a:off x="334566" y="1052736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542916982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46333957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停止　　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打扫；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清洁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camera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照相机　　</a:t>
                      </a:r>
                      <a:endParaRPr lang="en-US" alt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从不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表示停下正在做的事情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去做另一件事情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表示停下正在做的事情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表示阻止某人做某事。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作动词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打扫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干净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常用短语是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作形容词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干净的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洁净的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房间很干净。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3906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9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D0D5D55B-F353-B088-03C2-593167209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42260"/>
              </p:ext>
            </p:extLst>
          </p:nvPr>
        </p:nvGraphicFramePr>
        <p:xfrm>
          <a:off x="334566" y="2623534"/>
          <a:ext cx="1152128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2117415769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6800193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 ago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很久以前　　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 really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不全是，事实上没有　　　</a:t>
                      </a:r>
                      <a:endParaRPr lang="en-US" alt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with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I’d love to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我很乐意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 stories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读故事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photos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拍照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593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A0B3B0-9C80-D533-395C-4DC2A1E8B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736E6F9F-0488-991F-396F-24496A6BF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794714"/>
              </p:ext>
            </p:extLst>
          </p:nvPr>
        </p:nvGraphicFramePr>
        <p:xfrm>
          <a:off x="334566" y="1124744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2688408543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386045433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you want to see my photos?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你想看我的照片吗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I’d love to.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是的，我很乐意。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解析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该问句是由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引导的一般现在时的一般疑问句。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想要做某事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答句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的缩写。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其后跟名词、代词或动词不定式。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86" marR="2258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155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25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AC398-9DBA-A2BA-0D40-A49FD01CF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30EFB62-B45F-34BA-15F6-AEB1F719D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767402"/>
              </p:ext>
            </p:extLst>
          </p:nvPr>
        </p:nvGraphicFramePr>
        <p:xfrm>
          <a:off x="334566" y="1135285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895363560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06384422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I stopped a long time ago.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很久以前我就停止了。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解析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该句时态是一般过去时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表示在过去的时间里发生的动作或存在的状态。其结构为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动词过去式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表示过去的时间状语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stopped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Do you like reading books now?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你现在喜欢读书吗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解析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喜欢做某事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我喜欢游泳。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86" marR="2258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75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67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471CB3-A992-25F8-12B3-17920C2DF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F8A8F0B-1890-5685-6DA2-73BF0186B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4043"/>
              </p:ext>
            </p:extLst>
          </p:nvPr>
        </p:nvGraphicFramePr>
        <p:xfrm>
          <a:off x="334566" y="1135285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895363560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06384422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And he also took many photos of Sam and me.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他也为我和萨姆拍过许多照片。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解析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两者都表示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但用法和位置不同。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可以用于肯定句或否定句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只能用于肯定句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用于否定句要改成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一般放在实义动词之前或系动词、情态动词之后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通常放在句末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也可用逗号隔开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放在句中。如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埃米也是一个好女孩。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86" marR="2258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75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165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130762-B894-F80A-BBA2-E91C54B38B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6C9B4DDD-B274-8F4A-152B-D982C5EBB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23136"/>
              </p:ext>
            </p:extLst>
          </p:nvPr>
        </p:nvGraphicFramePr>
        <p:xfrm>
          <a:off x="334566" y="1052736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2728703097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1913150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频度副词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频度副词在句子中的位置比较灵活，可以用于句首、句中或句末。在句中的位置一般在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动词、助动词、情态动词之后，行为动词之前。这些频度副词在表示动作发生的频率时，程度上有所不同，其表示程度为：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usually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358" marR="4335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976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537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D4B31-D777-6E2B-61DA-8ECBFBA34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DF763508-DB3B-65B7-84DA-9932477E5A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250777"/>
              </p:ext>
            </p:extLst>
          </p:nvPr>
        </p:nvGraphicFramePr>
        <p:xfrm>
          <a:off x="334566" y="1708369"/>
          <a:ext cx="11521280" cy="3304807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2728703097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1913150755"/>
                    </a:ext>
                  </a:extLst>
                </a:gridCol>
              </a:tblGrid>
              <a:tr h="33048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一般现在时的一般疑问句及其肯定和否定回答：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含有第三人称单数的句型结构为：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否定回答：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含有其他人称的句型结构为：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358" marR="4335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7976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10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2314</Words>
  <Application>Microsoft Office PowerPoint</Application>
  <PresentationFormat>自定义</PresentationFormat>
  <Paragraphs>218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368</cp:revision>
  <dcterms:created xsi:type="dcterms:W3CDTF">2020-11-06T05:24:00Z</dcterms:created>
  <dcterms:modified xsi:type="dcterms:W3CDTF">2025-06-30T09:14:22Z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